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53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10/20/2025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10/20/2025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10/20/2025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097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577340"/>
            <a:ext cx="82296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academianapolessas.com/" TargetMode="Externa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academianapolessas.com/" TargetMode="Externa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16747" y="64597"/>
            <a:ext cx="9124315" cy="529590"/>
          </a:xfrm>
          <a:custGeom>
            <a:avLst/>
            <a:gdLst/>
            <a:ahLst/>
            <a:cxnLst/>
            <a:rect l="l" t="t" r="r" b="b"/>
            <a:pathLst>
              <a:path w="9124315" h="529590">
                <a:moveTo>
                  <a:pt x="0" y="529589"/>
                </a:moveTo>
                <a:lnTo>
                  <a:pt x="9124156" y="529589"/>
                </a:lnTo>
                <a:lnTo>
                  <a:pt x="9124156" y="0"/>
                </a:lnTo>
                <a:lnTo>
                  <a:pt x="0" y="0"/>
                </a:lnTo>
                <a:lnTo>
                  <a:pt x="0" y="529589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2683627"/>
              </p:ext>
            </p:extLst>
          </p:nvPr>
        </p:nvGraphicFramePr>
        <p:xfrm>
          <a:off x="36432" y="34798"/>
          <a:ext cx="9071135" cy="513346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014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845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32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66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783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8328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4357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574802">
                <a:tc gridSpan="7">
                  <a:txBody>
                    <a:bodyPr/>
                    <a:lstStyle/>
                    <a:p>
                      <a:pPr marR="61594" algn="ctr">
                        <a:lnSpc>
                          <a:spcPts val="1775"/>
                        </a:lnSpc>
                        <a:spcBef>
                          <a:spcPts val="265"/>
                        </a:spcBef>
                      </a:pPr>
                      <a:r>
                        <a:rPr sz="1500" b="1" spc="-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TARIFAS </a:t>
                      </a:r>
                      <a:r>
                        <a:rPr sz="15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CONVENIOS</a:t>
                      </a:r>
                      <a:endParaRPr sz="1500" dirty="0">
                        <a:latin typeface="Calibri"/>
                        <a:cs typeface="Calibri"/>
                      </a:endParaRPr>
                    </a:p>
                    <a:p>
                      <a:pPr marR="63500" algn="ctr">
                        <a:lnSpc>
                          <a:spcPts val="1775"/>
                        </a:lnSpc>
                      </a:pPr>
                      <a:r>
                        <a:rPr sz="15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  <a:hlinkClick r:id="rId2"/>
                        </a:rPr>
                        <a:t>www.academianapolessas.com</a:t>
                      </a:r>
                      <a:endParaRPr sz="1500" dirty="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94373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70"/>
                        </a:spcBef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 marR="84455" algn="ctr">
                        <a:lnSpc>
                          <a:spcPct val="100000"/>
                        </a:lnSpc>
                      </a:pPr>
                      <a:r>
                        <a:rPr sz="1200" b="1" spc="-10" dirty="0">
                          <a:latin typeface="Calibri"/>
                          <a:cs typeface="Calibri"/>
                        </a:rPr>
                        <a:t>CATEGORIA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135890" marB="0"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36575">
                        <a:lnSpc>
                          <a:spcPct val="100000"/>
                        </a:lnSpc>
                      </a:pPr>
                      <a:r>
                        <a:rPr sz="1200" b="1" spc="-10" dirty="0">
                          <a:latin typeface="Calibri"/>
                          <a:cs typeface="Calibri"/>
                        </a:rPr>
                        <a:t>DESCRIPCION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200" b="1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LA</a:t>
                      </a:r>
                      <a:r>
                        <a:rPr sz="12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LICENCIA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35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 marL="147955" marR="137160" indent="635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200" b="1" spc="-10" dirty="0">
                          <a:latin typeface="Calibri"/>
                          <a:cs typeface="Calibri"/>
                        </a:rPr>
                        <a:t>TARIFA ACADEMIA 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SIN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DESCUENTO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D0D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86690" marR="180340" indent="1905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200" b="1" spc="-10" dirty="0">
                          <a:latin typeface="Calibri"/>
                          <a:cs typeface="Calibri"/>
                        </a:rPr>
                        <a:t>TARIFA CONVENIO DESCUENTO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D0D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3975" marR="114935" algn="ctr">
                        <a:lnSpc>
                          <a:spcPct val="100000"/>
                        </a:lnSpc>
                        <a:spcBef>
                          <a:spcPts val="1010"/>
                        </a:spcBef>
                      </a:pPr>
                      <a:r>
                        <a:rPr sz="1200" b="1" spc="-10" dirty="0">
                          <a:latin typeface="Calibri"/>
                          <a:cs typeface="Calibri"/>
                        </a:rPr>
                        <a:t>DERECHOS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35" dirty="0">
                          <a:latin typeface="Calibri"/>
                          <a:cs typeface="Calibri"/>
                        </a:rPr>
                        <a:t>DE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TRANSITO</a:t>
                      </a:r>
                      <a:r>
                        <a:rPr sz="1200" b="1" spc="5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SIM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12827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 marL="109220" marR="128270" indent="635" algn="ctr">
                        <a:lnSpc>
                          <a:spcPct val="100000"/>
                        </a:lnSpc>
                        <a:spcBef>
                          <a:spcPts val="1010"/>
                        </a:spcBef>
                      </a:pPr>
                      <a:r>
                        <a:rPr sz="1200" b="1" spc="-10" dirty="0">
                          <a:latin typeface="Calibri"/>
                          <a:cs typeface="Calibri"/>
                        </a:rPr>
                        <a:t>VALOR TOTAL CONVENIO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1282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9560">
                <a:tc gridSpan="7">
                  <a:txBody>
                    <a:bodyPr/>
                    <a:lstStyle/>
                    <a:p>
                      <a:pPr marR="64135" algn="ct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3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MOTOCICLETAS</a:t>
                      </a:r>
                      <a:r>
                        <a:rPr sz="1300" b="1" spc="2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3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MAS</a:t>
                      </a:r>
                      <a:r>
                        <a:rPr sz="13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3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125</a:t>
                      </a:r>
                      <a:r>
                        <a:rPr sz="1300" b="1" spc="-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CC</a:t>
                      </a:r>
                      <a:endParaRPr sz="1300" dirty="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R w="12700">
                      <a:solidFill>
                        <a:srgbClr val="FFFFFF"/>
                      </a:solidFill>
                      <a:prstDash val="soli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4373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2620">
                <a:tc>
                  <a:txBody>
                    <a:bodyPr/>
                    <a:lstStyle/>
                    <a:p>
                      <a:pPr marR="81280" algn="ctr">
                        <a:lnSpc>
                          <a:spcPct val="100000"/>
                        </a:lnSpc>
                        <a:spcBef>
                          <a:spcPts val="1590"/>
                        </a:spcBef>
                      </a:pPr>
                      <a:r>
                        <a:rPr sz="1400" b="1" spc="-25" dirty="0">
                          <a:latin typeface="Calibri"/>
                          <a:cs typeface="Calibri"/>
                        </a:rPr>
                        <a:t>A2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201930" marB="0"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10350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15</a:t>
                      </a:r>
                      <a:r>
                        <a:rPr sz="1200" b="1" spc="3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CLASES</a:t>
                      </a:r>
                      <a:r>
                        <a:rPr sz="1200" b="1" spc="3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PRACTICAS</a:t>
                      </a:r>
                      <a:r>
                        <a:rPr sz="1200" b="1" spc="3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+</a:t>
                      </a:r>
                      <a:r>
                        <a:rPr sz="1200" b="1" spc="39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25</a:t>
                      </a:r>
                      <a:r>
                        <a:rPr sz="1200" b="1" spc="39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TEORIA</a:t>
                      </a:r>
                      <a:r>
                        <a:rPr sz="1200" b="1" spc="3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+</a:t>
                      </a:r>
                      <a:r>
                        <a:rPr sz="1200" b="1" spc="39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0" dirty="0">
                          <a:latin typeface="Calibri"/>
                          <a:cs typeface="Calibri"/>
                        </a:rPr>
                        <a:t>3 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TALLER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+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CERTIFICADO DE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CONDUCCION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A2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71755">
                        <a:lnSpc>
                          <a:spcPct val="100000"/>
                        </a:lnSpc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+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EXAMEN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MEDICO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D0D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 marL="245110">
                        <a:lnSpc>
                          <a:spcPct val="100000"/>
                        </a:lnSpc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$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es-ES" sz="1200" b="1" spc="-10" dirty="0">
                          <a:latin typeface="Calibri"/>
                          <a:cs typeface="Calibri"/>
                        </a:rPr>
                        <a:t>1.083.000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D0D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 marL="212090">
                        <a:lnSpc>
                          <a:spcPct val="100000"/>
                        </a:lnSpc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$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es-ES" sz="1200" b="1" spc="-10" dirty="0">
                          <a:latin typeface="Calibri"/>
                          <a:cs typeface="Calibri"/>
                        </a:rPr>
                        <a:t>1.002.000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 marL="210820">
                        <a:lnSpc>
                          <a:spcPct val="100000"/>
                        </a:lnSpc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$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22</a:t>
                      </a:r>
                      <a:r>
                        <a:rPr lang="es-ES" sz="1200" b="1" spc="-10" dirty="0">
                          <a:latin typeface="Calibri"/>
                          <a:cs typeface="Calibri"/>
                        </a:rPr>
                        <a:t>8.400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4445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 marR="3810" algn="ctr">
                        <a:lnSpc>
                          <a:spcPct val="100000"/>
                        </a:lnSpc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$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1.</a:t>
                      </a:r>
                      <a:r>
                        <a:rPr lang="es-ES" sz="1200" b="1" spc="-10" dirty="0">
                          <a:latin typeface="Calibri"/>
                          <a:cs typeface="Calibri"/>
                        </a:rPr>
                        <a:t>230.400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2100">
                <a:tc gridSpan="7">
                  <a:txBody>
                    <a:bodyPr/>
                    <a:lstStyle/>
                    <a:p>
                      <a:pPr marL="60071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3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AUTOMOVILES,</a:t>
                      </a:r>
                      <a:r>
                        <a:rPr sz="1300" b="1" spc="-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MOTOCARROS, </a:t>
                      </a:r>
                      <a:r>
                        <a:rPr sz="13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CUATRIMOTOS,</a:t>
                      </a:r>
                      <a:r>
                        <a:rPr sz="13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CAMIONETAS,</a:t>
                      </a:r>
                      <a:r>
                        <a:rPr sz="13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CAMPEROS</a:t>
                      </a:r>
                      <a:r>
                        <a:rPr sz="13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300" b="1" spc="-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MICROBUSES</a:t>
                      </a:r>
                      <a:r>
                        <a:rPr sz="1300" b="1" spc="-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3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SERVICIO</a:t>
                      </a:r>
                      <a:r>
                        <a:rPr sz="13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PARTICULAR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T w="1905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94373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R="15875" algn="ctr">
                        <a:lnSpc>
                          <a:spcPct val="100000"/>
                        </a:lnSpc>
                        <a:spcBef>
                          <a:spcPts val="1590"/>
                        </a:spcBef>
                      </a:pPr>
                      <a:r>
                        <a:rPr sz="1400" b="1" spc="-25" dirty="0">
                          <a:latin typeface="Calibri"/>
                          <a:cs typeface="Calibri"/>
                        </a:rPr>
                        <a:t>B1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201930" marB="0"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 marL="104775" marR="8445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20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CLASES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PRACTICAS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+</a:t>
                      </a:r>
                      <a:r>
                        <a:rPr sz="12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25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TEORIA</a:t>
                      </a:r>
                      <a:r>
                        <a:rPr sz="12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+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0" dirty="0">
                          <a:latin typeface="Calibri"/>
                          <a:cs typeface="Calibri"/>
                        </a:rPr>
                        <a:t>5 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TALLER</a:t>
                      </a:r>
                      <a:r>
                        <a:rPr sz="12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+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CERTIFICADO</a:t>
                      </a:r>
                      <a:r>
                        <a:rPr sz="12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20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CONDUCCION</a:t>
                      </a:r>
                      <a:r>
                        <a:rPr sz="12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B1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1047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+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EXAMEN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MEDICO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D0D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 marL="243204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$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1.</a:t>
                      </a:r>
                      <a:r>
                        <a:rPr lang="es-ES" sz="1200" b="1" spc="-10" dirty="0">
                          <a:latin typeface="Calibri"/>
                          <a:cs typeface="Calibri"/>
                        </a:rPr>
                        <a:t>395.000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D0D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 marL="24574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$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1.</a:t>
                      </a:r>
                      <a:r>
                        <a:rPr lang="es-ES" sz="1200" b="1" spc="-10" dirty="0">
                          <a:latin typeface="Calibri"/>
                          <a:cs typeface="Calibri"/>
                        </a:rPr>
                        <a:t>299.000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 marL="2438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$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2</a:t>
                      </a:r>
                      <a:r>
                        <a:rPr lang="es-ES" sz="1200" b="1" spc="-10" dirty="0">
                          <a:latin typeface="Calibri"/>
                          <a:cs typeface="Calibri"/>
                        </a:rPr>
                        <a:t>74.800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4445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 marL="55244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$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1.5</a:t>
                      </a:r>
                      <a:r>
                        <a:rPr lang="es-ES" sz="1200" b="1" spc="-10" dirty="0">
                          <a:latin typeface="Calibri"/>
                          <a:cs typeface="Calibri"/>
                        </a:rPr>
                        <a:t>7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3.</a:t>
                      </a:r>
                      <a:r>
                        <a:rPr lang="es-ES" sz="1200" b="1" spc="-10" dirty="0">
                          <a:latin typeface="Calibri"/>
                          <a:cs typeface="Calibri"/>
                        </a:rPr>
                        <a:t>8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00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8925">
                <a:tc gridSpan="7">
                  <a:txBody>
                    <a:bodyPr/>
                    <a:lstStyle/>
                    <a:p>
                      <a:pPr marR="6350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3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AUTOMOVILES,</a:t>
                      </a:r>
                      <a:r>
                        <a:rPr sz="1300" b="1" spc="-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MOTOCARROS,</a:t>
                      </a:r>
                      <a:r>
                        <a:rPr sz="13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CAMIONETAS,</a:t>
                      </a:r>
                      <a:r>
                        <a:rPr sz="13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CAMPEROS</a:t>
                      </a:r>
                      <a:r>
                        <a:rPr sz="13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300" b="1" spc="-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MICROBUSES</a:t>
                      </a:r>
                      <a:r>
                        <a:rPr sz="1300" b="1" spc="-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300" b="1" spc="-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SERVICIO</a:t>
                      </a:r>
                      <a:r>
                        <a:rPr sz="1300" b="1" spc="-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PUBLICO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35560" marB="0"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94373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45160">
                <a:tc>
                  <a:txBody>
                    <a:bodyPr/>
                    <a:lstStyle/>
                    <a:p>
                      <a:pPr marR="29209" algn="ctr">
                        <a:lnSpc>
                          <a:spcPct val="100000"/>
                        </a:lnSpc>
                        <a:spcBef>
                          <a:spcPts val="1595"/>
                        </a:spcBef>
                      </a:pPr>
                      <a:r>
                        <a:rPr sz="1400" b="1" spc="-25" dirty="0">
                          <a:latin typeface="Calibri"/>
                          <a:cs typeface="Calibri"/>
                        </a:rPr>
                        <a:t>C1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202565" marB="0"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 marL="98425" marR="9588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30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CLASES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PRACTICAS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+</a:t>
                      </a:r>
                      <a:r>
                        <a:rPr sz="12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30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TEORIA</a:t>
                      </a:r>
                      <a:r>
                        <a:rPr sz="12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+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0" dirty="0">
                          <a:latin typeface="Calibri"/>
                          <a:cs typeface="Calibri"/>
                        </a:rPr>
                        <a:t>5 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TALLER</a:t>
                      </a:r>
                      <a:r>
                        <a:rPr sz="12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+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CERTIFICADO</a:t>
                      </a:r>
                      <a:r>
                        <a:rPr sz="12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20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CONDUCCION</a:t>
                      </a:r>
                      <a:r>
                        <a:rPr sz="12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C1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8425">
                        <a:lnSpc>
                          <a:spcPct val="100000"/>
                        </a:lnSpc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+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EXAMEN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MEDICO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E8D0D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 marL="204470">
                        <a:lnSpc>
                          <a:spcPct val="100000"/>
                        </a:lnSpc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$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1.</a:t>
                      </a:r>
                      <a:r>
                        <a:rPr lang="es-ES" sz="1200" b="1" spc="-10" dirty="0">
                          <a:latin typeface="Calibri"/>
                          <a:cs typeface="Calibri"/>
                        </a:rPr>
                        <a:t>684.000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450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E8D0D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 marL="171450">
                        <a:lnSpc>
                          <a:spcPct val="100000"/>
                        </a:lnSpc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$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1.</a:t>
                      </a:r>
                      <a:r>
                        <a:rPr lang="es-ES" sz="1200" b="1" spc="-10" dirty="0">
                          <a:latin typeface="Calibri"/>
                          <a:cs typeface="Calibri"/>
                        </a:rPr>
                        <a:t>570.000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450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 marL="243840">
                        <a:lnSpc>
                          <a:spcPct val="100000"/>
                        </a:lnSpc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$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2</a:t>
                      </a:r>
                      <a:r>
                        <a:rPr lang="es-ES" sz="1200" b="1" spc="-10" dirty="0">
                          <a:latin typeface="Calibri"/>
                          <a:cs typeface="Calibri"/>
                        </a:rPr>
                        <a:t>74.800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4508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 marL="52705" algn="ctr">
                        <a:lnSpc>
                          <a:spcPct val="100000"/>
                        </a:lnSpc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$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1.8</a:t>
                      </a:r>
                      <a:r>
                        <a:rPr lang="es-ES" sz="1200" b="1" spc="-10" dirty="0">
                          <a:latin typeface="Calibri"/>
                          <a:cs typeface="Calibri"/>
                        </a:rPr>
                        <a:t>44.800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45085" marB="0">
                    <a:lnL w="12700">
                      <a:solidFill>
                        <a:srgbClr val="FFFFFF"/>
                      </a:solidFill>
                      <a:prstDash val="solid"/>
                    </a:lnL>
                    <a:lnT w="38100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solidFill>
                      <a:srgbClr val="E8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4640">
                <a:tc gridSpan="7"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3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AUTOMOVILES,</a:t>
                      </a:r>
                      <a:r>
                        <a:rPr sz="1300" b="1" spc="-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MOTOCARROS,</a:t>
                      </a:r>
                      <a:r>
                        <a:rPr sz="1300" b="1" spc="2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CAMIONETAS, </a:t>
                      </a:r>
                      <a:r>
                        <a:rPr sz="13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CAMPEROS</a:t>
                      </a:r>
                      <a:r>
                        <a:rPr sz="1300" b="1" spc="-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300" b="1" spc="-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MICROBUSES</a:t>
                      </a:r>
                      <a:r>
                        <a:rPr sz="1300" b="1" spc="-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300" b="1" spc="-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SERVICIO</a:t>
                      </a:r>
                      <a:r>
                        <a:rPr sz="1300" b="1" spc="-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PUBLICO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41275" marB="0">
                    <a:lnR w="12700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94373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266700" marR="76835" indent="-15748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b="1" spc="-20" dirty="0">
                          <a:latin typeface="Calibri"/>
                          <a:cs typeface="Calibri"/>
                        </a:rPr>
                        <a:t>RECATEGORI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B1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A 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C1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7465" marB="0"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 marL="128905" marR="54610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10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CLASES</a:t>
                      </a:r>
                      <a:r>
                        <a:rPr sz="12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PRACTICAS</a:t>
                      </a:r>
                      <a:r>
                        <a:rPr sz="12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+</a:t>
                      </a:r>
                      <a:r>
                        <a:rPr sz="12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5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TEORIA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0" dirty="0">
                          <a:latin typeface="Calibri"/>
                          <a:cs typeface="Calibri"/>
                        </a:rPr>
                        <a:t>+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CERTIFICADO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CONDUCCION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C1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0" dirty="0">
                          <a:latin typeface="Calibri"/>
                          <a:cs typeface="Calibri"/>
                        </a:rPr>
                        <a:t>+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EXAMEN</a:t>
                      </a:r>
                      <a:r>
                        <a:rPr sz="12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MEDICO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D0D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 marL="284480">
                        <a:lnSpc>
                          <a:spcPct val="100000"/>
                        </a:lnSpc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$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es-CO" sz="1200" b="1" spc="-10" dirty="0">
                          <a:latin typeface="Calibri"/>
                          <a:cs typeface="Calibri"/>
                        </a:rPr>
                        <a:t>1.094.000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450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D0D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endParaRPr lang="es-ES" sz="1200" dirty="0">
                        <a:latin typeface="Times New Roman"/>
                        <a:cs typeface="Times New Roman"/>
                      </a:endParaRPr>
                    </a:p>
                    <a:p>
                      <a:pPr marL="299085">
                        <a:lnSpc>
                          <a:spcPct val="100000"/>
                        </a:lnSpc>
                      </a:pPr>
                      <a:r>
                        <a:rPr lang="es-ES" sz="1200" b="1" dirty="0">
                          <a:latin typeface="Calibri"/>
                          <a:cs typeface="Calibri"/>
                        </a:rPr>
                        <a:t>$</a:t>
                      </a:r>
                      <a:r>
                        <a:rPr lang="es-ES" sz="12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es-ES" sz="1200" b="1" spc="-10" dirty="0">
                          <a:latin typeface="Calibri"/>
                          <a:cs typeface="Calibri"/>
                        </a:rPr>
                        <a:t>1.059.000</a:t>
                      </a:r>
                      <a:endParaRPr lang="es-ES" sz="1200" dirty="0">
                        <a:latin typeface="Calibri"/>
                        <a:cs typeface="Calibri"/>
                      </a:endParaRPr>
                    </a:p>
                  </a:txBody>
                  <a:tcPr marL="0" marR="0" marT="450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 marL="238125">
                        <a:lnSpc>
                          <a:spcPct val="100000"/>
                        </a:lnSpc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$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221.800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4508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 marL="33020" algn="ctr">
                        <a:lnSpc>
                          <a:spcPct val="100000"/>
                        </a:lnSpc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$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1.28</a:t>
                      </a:r>
                      <a:r>
                        <a:rPr lang="es-CO" sz="1200" b="1" spc="-10" dirty="0">
                          <a:latin typeface="Calibri"/>
                          <a:cs typeface="Calibri"/>
                        </a:rPr>
                        <a:t>1.100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450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573920" y="5486400"/>
            <a:ext cx="1996160" cy="7086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4063"/>
            <a:ext cx="9123045" cy="986790"/>
          </a:xfrm>
          <a:custGeom>
            <a:avLst/>
            <a:gdLst/>
            <a:ahLst/>
            <a:cxnLst/>
            <a:rect l="l" t="t" r="r" b="b"/>
            <a:pathLst>
              <a:path w="9123045" h="986790">
                <a:moveTo>
                  <a:pt x="5034978" y="0"/>
                </a:moveTo>
                <a:lnTo>
                  <a:pt x="3871379" y="0"/>
                </a:lnTo>
                <a:lnTo>
                  <a:pt x="1094524" y="0"/>
                </a:lnTo>
                <a:lnTo>
                  <a:pt x="0" y="0"/>
                </a:lnTo>
                <a:lnTo>
                  <a:pt x="0" y="986790"/>
                </a:lnTo>
                <a:lnTo>
                  <a:pt x="1094524" y="986790"/>
                </a:lnTo>
                <a:lnTo>
                  <a:pt x="3871341" y="986790"/>
                </a:lnTo>
                <a:lnTo>
                  <a:pt x="5034978" y="986790"/>
                </a:lnTo>
                <a:lnTo>
                  <a:pt x="5034978" y="0"/>
                </a:lnTo>
                <a:close/>
              </a:path>
              <a:path w="9123045" h="986790">
                <a:moveTo>
                  <a:pt x="7089724" y="0"/>
                </a:moveTo>
                <a:lnTo>
                  <a:pt x="6198692" y="0"/>
                </a:lnTo>
                <a:lnTo>
                  <a:pt x="5035042" y="0"/>
                </a:lnTo>
                <a:lnTo>
                  <a:pt x="5035042" y="986790"/>
                </a:lnTo>
                <a:lnTo>
                  <a:pt x="6198616" y="986790"/>
                </a:lnTo>
                <a:lnTo>
                  <a:pt x="7089724" y="986790"/>
                </a:lnTo>
                <a:lnTo>
                  <a:pt x="7089724" y="0"/>
                </a:lnTo>
                <a:close/>
              </a:path>
              <a:path w="9123045" h="986790">
                <a:moveTo>
                  <a:pt x="9122905" y="0"/>
                </a:moveTo>
                <a:lnTo>
                  <a:pt x="8162315" y="0"/>
                </a:lnTo>
                <a:lnTo>
                  <a:pt x="7089775" y="0"/>
                </a:lnTo>
                <a:lnTo>
                  <a:pt x="7089775" y="986790"/>
                </a:lnTo>
                <a:lnTo>
                  <a:pt x="8162290" y="986790"/>
                </a:lnTo>
                <a:lnTo>
                  <a:pt x="9122905" y="986790"/>
                </a:lnTo>
                <a:lnTo>
                  <a:pt x="9122905" y="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9040778"/>
              </p:ext>
            </p:extLst>
          </p:nvPr>
        </p:nvGraphicFramePr>
        <p:xfrm>
          <a:off x="20955" y="-13843"/>
          <a:ext cx="9102088" cy="588962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46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8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15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2582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6933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887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7169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6841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05248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1004569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69545">
                        <a:lnSpc>
                          <a:spcPct val="100000"/>
                        </a:lnSpc>
                      </a:pPr>
                      <a:r>
                        <a:rPr sz="1200" b="1" spc="-10" dirty="0">
                          <a:latin typeface="Calibri"/>
                          <a:cs typeface="Calibri"/>
                        </a:rPr>
                        <a:t>CATEGORIA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454659">
                        <a:lnSpc>
                          <a:spcPct val="100000"/>
                        </a:lnSpc>
                      </a:pPr>
                      <a:r>
                        <a:rPr sz="1200" b="1" spc="-10" dirty="0">
                          <a:latin typeface="Calibri"/>
                          <a:cs typeface="Calibri"/>
                        </a:rPr>
                        <a:t>DESCRIPCION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200" b="1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LA</a:t>
                      </a:r>
                      <a:r>
                        <a:rPr sz="12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LICENCIA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36525" marR="133985" indent="-635" algn="ctr">
                        <a:lnSpc>
                          <a:spcPct val="100000"/>
                        </a:lnSpc>
                      </a:pPr>
                      <a:r>
                        <a:rPr sz="1200" b="1" spc="-10" dirty="0">
                          <a:latin typeface="Calibri"/>
                          <a:cs typeface="Calibri"/>
                        </a:rPr>
                        <a:t>TARIFA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ACADEMIA</a:t>
                      </a:r>
                      <a:r>
                        <a:rPr sz="1200" b="1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SIN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DESCUENTO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61290" marR="208915" indent="63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200" b="1" spc="-10" dirty="0">
                          <a:latin typeface="Calibri"/>
                          <a:cs typeface="Calibri"/>
                        </a:rPr>
                        <a:t>TARIFA CONVENIO </a:t>
                      </a:r>
                      <a:r>
                        <a:rPr lang="es-ES" sz="1200" b="1" spc="-1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OBLE CATEGORIA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 marL="80645" marR="80010" algn="ctr">
                        <a:lnSpc>
                          <a:spcPct val="100000"/>
                        </a:lnSpc>
                      </a:pPr>
                      <a:r>
                        <a:rPr sz="1200" b="1" spc="-10" dirty="0">
                          <a:latin typeface="Calibri"/>
                          <a:cs typeface="Calibri"/>
                        </a:rPr>
                        <a:t>DERECHOS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35" dirty="0">
                          <a:latin typeface="Calibri"/>
                          <a:cs typeface="Calibri"/>
                        </a:rPr>
                        <a:t>DE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TRANSITO</a:t>
                      </a:r>
                      <a:r>
                        <a:rPr sz="1200" b="1" spc="5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SIM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 marL="139700" marR="110489" indent="635" algn="ctr">
                        <a:lnSpc>
                          <a:spcPct val="100000"/>
                        </a:lnSpc>
                      </a:pPr>
                      <a:r>
                        <a:rPr sz="1200" b="1" spc="-10" dirty="0">
                          <a:latin typeface="Calibri"/>
                          <a:cs typeface="Calibri"/>
                        </a:rPr>
                        <a:t>VALOR TOTAL CONVENIO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7045">
                <a:tc gridSpan="9">
                  <a:txBody>
                    <a:bodyPr/>
                    <a:lstStyle/>
                    <a:p>
                      <a:pPr marL="69850" marR="26162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3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CATEGORIA</a:t>
                      </a:r>
                      <a:r>
                        <a:rPr sz="13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A2</a:t>
                      </a:r>
                      <a:r>
                        <a:rPr sz="13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MOTOCICLETAS</a:t>
                      </a:r>
                      <a:r>
                        <a:rPr sz="13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3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MAS DE</a:t>
                      </a:r>
                      <a:r>
                        <a:rPr sz="13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125</a:t>
                      </a:r>
                      <a:r>
                        <a:rPr sz="13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CC,</a:t>
                      </a:r>
                      <a:r>
                        <a:rPr sz="13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CATEGORIA</a:t>
                      </a:r>
                      <a:r>
                        <a:rPr sz="13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B1</a:t>
                      </a:r>
                      <a:r>
                        <a:rPr sz="13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AUTOMOVILES,</a:t>
                      </a:r>
                      <a:r>
                        <a:rPr sz="13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MOTOCARROS,</a:t>
                      </a:r>
                      <a:r>
                        <a:rPr sz="13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CUATRIMOTOS,</a:t>
                      </a:r>
                      <a:r>
                        <a:rPr sz="13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CAMIONETAS, </a:t>
                      </a:r>
                      <a:r>
                        <a:rPr sz="13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CAMPEROS</a:t>
                      </a:r>
                      <a:r>
                        <a:rPr sz="1300" b="1" spc="-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300" b="1" spc="-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MICROBUSES</a:t>
                      </a:r>
                      <a:r>
                        <a:rPr sz="1300" b="1" spc="-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300" b="1" spc="-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SERVICIO</a:t>
                      </a:r>
                      <a:r>
                        <a:rPr sz="1300" b="1" spc="-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PARTICULAR</a:t>
                      </a:r>
                      <a:endParaRPr sz="13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94373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7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 marL="315595" marR="154305" indent="-182880">
                        <a:lnSpc>
                          <a:spcPct val="100000"/>
                        </a:lnSpc>
                      </a:pPr>
                      <a:r>
                        <a:rPr sz="1200" b="1" spc="-25" dirty="0">
                          <a:latin typeface="Calibri"/>
                          <a:cs typeface="Calibri"/>
                        </a:rPr>
                        <a:t>CATEGORIA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A2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B1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44450" marB="0"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D0D0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85090" marR="13652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15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CLASES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PRACTICAS</a:t>
                      </a:r>
                      <a:r>
                        <a:rPr sz="1200" b="1" spc="2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MOTO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+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20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CLASES</a:t>
                      </a:r>
                      <a:r>
                        <a:rPr sz="12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PRACTICAS</a:t>
                      </a:r>
                      <a:r>
                        <a:rPr sz="12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CARRO</a:t>
                      </a:r>
                      <a:r>
                        <a:rPr sz="12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+</a:t>
                      </a:r>
                      <a:r>
                        <a:rPr sz="12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25</a:t>
                      </a:r>
                      <a:r>
                        <a:rPr sz="12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TEORIA</a:t>
                      </a:r>
                      <a:r>
                        <a:rPr sz="12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0" dirty="0">
                          <a:latin typeface="Calibri"/>
                          <a:cs typeface="Calibri"/>
                        </a:rPr>
                        <a:t>+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5 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TALLER</a:t>
                      </a:r>
                      <a:r>
                        <a:rPr sz="12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+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CERTIFICADO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DE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CONDUCCION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A2 B1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+ EXAMEN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MEDICO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D0D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70"/>
                        </a:spcBef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 marL="240665">
                        <a:lnSpc>
                          <a:spcPct val="100000"/>
                        </a:lnSpc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$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es-CO" sz="1200" b="1" spc="-10" dirty="0">
                          <a:latin typeface="Calibri"/>
                          <a:cs typeface="Calibri"/>
                        </a:rPr>
                        <a:t>2.281.000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135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D0D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70"/>
                        </a:spcBef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 marL="21590" algn="ctr">
                        <a:lnSpc>
                          <a:spcPct val="100000"/>
                        </a:lnSpc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$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es-CO" sz="1200" b="1" spc="-10" dirty="0">
                          <a:latin typeface="Calibri"/>
                          <a:cs typeface="Calibri"/>
                        </a:rPr>
                        <a:t>2.066.000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135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70"/>
                        </a:spcBef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$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50</a:t>
                      </a:r>
                      <a:r>
                        <a:rPr lang="es-CO" sz="1200" b="1" spc="-10" dirty="0">
                          <a:latin typeface="Calibri"/>
                          <a:cs typeface="Calibri"/>
                        </a:rPr>
                        <a:t>3.200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13589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70"/>
                        </a:spcBef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 marR="4445" algn="ctr">
                        <a:lnSpc>
                          <a:spcPct val="100000"/>
                        </a:lnSpc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$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2.</a:t>
                      </a:r>
                      <a:r>
                        <a:rPr lang="es-CO" sz="1200" b="1" spc="-10" dirty="0">
                          <a:latin typeface="Calibri"/>
                          <a:cs typeface="Calibri"/>
                        </a:rPr>
                        <a:t>569.200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135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7680">
                <a:tc gridSpan="9">
                  <a:txBody>
                    <a:bodyPr/>
                    <a:lstStyle/>
                    <a:p>
                      <a:pPr marL="8318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3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CATEGORIA</a:t>
                      </a:r>
                      <a:r>
                        <a:rPr sz="13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A2</a:t>
                      </a:r>
                      <a:r>
                        <a:rPr sz="13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MOTOCICLETAS</a:t>
                      </a:r>
                      <a:r>
                        <a:rPr sz="13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3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MAS DE</a:t>
                      </a:r>
                      <a:r>
                        <a:rPr sz="13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125</a:t>
                      </a:r>
                      <a:r>
                        <a:rPr sz="13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CC,</a:t>
                      </a:r>
                      <a:r>
                        <a:rPr sz="13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CATEGORIA</a:t>
                      </a:r>
                      <a:r>
                        <a:rPr sz="13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C1</a:t>
                      </a:r>
                      <a:r>
                        <a:rPr sz="13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AUTOMOVILES, </a:t>
                      </a:r>
                      <a:r>
                        <a:rPr sz="13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CAMIONETAS,</a:t>
                      </a:r>
                      <a:r>
                        <a:rPr sz="1300" b="1" spc="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CAMPEROS Y</a:t>
                      </a:r>
                      <a:r>
                        <a:rPr sz="13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MICROBUSES</a:t>
                      </a:r>
                      <a:r>
                        <a:rPr sz="13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DE</a:t>
                      </a:r>
                      <a:endParaRPr sz="1300">
                        <a:latin typeface="Calibri"/>
                        <a:cs typeface="Calibri"/>
                      </a:endParaRPr>
                    </a:p>
                    <a:p>
                      <a:pPr marL="83185">
                        <a:lnSpc>
                          <a:spcPct val="100000"/>
                        </a:lnSpc>
                      </a:pPr>
                      <a:r>
                        <a:rPr sz="13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SERVICIO</a:t>
                      </a:r>
                      <a:r>
                        <a:rPr sz="1300" b="1" spc="-5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PUBLICO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R w="1905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94373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23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 marL="328930" marR="142875" indent="-18478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b="1" spc="-15" dirty="0">
                          <a:latin typeface="Calibri"/>
                          <a:cs typeface="Calibri"/>
                        </a:rPr>
                        <a:t>CATEGORIA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A2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C1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44450" marB="0"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D0D0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97155" marR="12446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15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CLASES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PRACTICAS</a:t>
                      </a:r>
                      <a:r>
                        <a:rPr sz="1200" b="1" spc="2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MOTO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+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30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CLASES</a:t>
                      </a:r>
                      <a:r>
                        <a:rPr sz="12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PRACTICAS</a:t>
                      </a:r>
                      <a:r>
                        <a:rPr sz="12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CARRO</a:t>
                      </a:r>
                      <a:r>
                        <a:rPr sz="12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+</a:t>
                      </a:r>
                      <a:r>
                        <a:rPr sz="12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30</a:t>
                      </a:r>
                      <a:r>
                        <a:rPr sz="12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TEORIA</a:t>
                      </a:r>
                      <a:r>
                        <a:rPr sz="12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0" dirty="0">
                          <a:latin typeface="Calibri"/>
                          <a:cs typeface="Calibri"/>
                        </a:rPr>
                        <a:t>+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5 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TALLER</a:t>
                      </a:r>
                      <a:r>
                        <a:rPr sz="12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+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CERTIFICADO</a:t>
                      </a:r>
                      <a:r>
                        <a:rPr sz="12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DE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CONDUCCION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A2 C1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+ EXAMEN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MEDICO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D0D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70"/>
                        </a:spcBef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 marL="25019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$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es-CO" sz="1200" b="1" spc="-10" dirty="0">
                          <a:latin typeface="Calibri"/>
                          <a:cs typeface="Calibri"/>
                        </a:rPr>
                        <a:t>2.570.000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135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D0D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70"/>
                        </a:spcBef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 marL="3556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$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es-CO" sz="1200" b="1" spc="-10" dirty="0">
                          <a:latin typeface="Calibri"/>
                          <a:cs typeface="Calibri"/>
                        </a:rPr>
                        <a:t>2.347.000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135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70"/>
                        </a:spcBef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 marL="952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$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50</a:t>
                      </a:r>
                      <a:r>
                        <a:rPr lang="es-CO" sz="1200" b="1" spc="-10" dirty="0">
                          <a:latin typeface="Calibri"/>
                          <a:cs typeface="Calibri"/>
                        </a:rPr>
                        <a:t>3.200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13589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70"/>
                        </a:spcBef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$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es-CO" sz="1200" b="1" spc="-5" dirty="0">
                          <a:latin typeface="Calibri"/>
                          <a:cs typeface="Calibri"/>
                        </a:rPr>
                        <a:t>2.850.200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135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3685">
                <a:tc gridSpan="5">
                  <a:txBody>
                    <a:bodyPr/>
                    <a:lstStyle/>
                    <a:p>
                      <a:pPr marL="11811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29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dirty="0">
                          <a:solidFill>
                            <a:srgbClr val="FFFFFF"/>
                          </a:solidFill>
                          <a:latin typeface="+mn-lt"/>
                          <a:cs typeface="Calibri"/>
                        </a:rPr>
                        <a:t>EXAMENES</a:t>
                      </a:r>
                      <a:r>
                        <a:rPr lang="es-ES" sz="1200" b="1" spc="-40" dirty="0">
                          <a:solidFill>
                            <a:srgbClr val="FFFFFF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es-ES" sz="1200" b="1" dirty="0">
                          <a:solidFill>
                            <a:srgbClr val="FFFFFF"/>
                          </a:solidFill>
                          <a:latin typeface="+mn-lt"/>
                          <a:cs typeface="Calibri"/>
                        </a:rPr>
                        <a:t>MEDICOS</a:t>
                      </a:r>
                      <a:r>
                        <a:rPr lang="es-ES" sz="1200" b="1" spc="-15" dirty="0">
                          <a:solidFill>
                            <a:srgbClr val="FFFFFF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es-ES" sz="1200" b="1" spc="-10" dirty="0">
                          <a:solidFill>
                            <a:srgbClr val="FFFFFF"/>
                          </a:solidFill>
                          <a:latin typeface="+mn-lt"/>
                          <a:cs typeface="Calibri"/>
                        </a:rPr>
                        <a:t>PARA</a:t>
                      </a:r>
                      <a:r>
                        <a:rPr lang="es-ES" sz="1200" b="1" spc="-20" dirty="0">
                          <a:solidFill>
                            <a:srgbClr val="FFFFFF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es-ES" sz="1200" b="1" spc="-10" dirty="0">
                          <a:solidFill>
                            <a:srgbClr val="FFFFFF"/>
                          </a:solidFill>
                          <a:latin typeface="+mn-lt"/>
                          <a:cs typeface="Calibri"/>
                        </a:rPr>
                        <a:t>REFRENDACION</a:t>
                      </a:r>
                      <a:r>
                        <a:rPr lang="es-ES" sz="1200" b="1" spc="-35" dirty="0">
                          <a:solidFill>
                            <a:srgbClr val="FFFFFF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es-ES" sz="1200" b="1" dirty="0">
                          <a:solidFill>
                            <a:srgbClr val="FFFFFF"/>
                          </a:solidFill>
                          <a:latin typeface="+mn-lt"/>
                          <a:cs typeface="Calibri"/>
                        </a:rPr>
                        <a:t>DE</a:t>
                      </a:r>
                      <a:r>
                        <a:rPr lang="es-ES" sz="1200" b="1" spc="-25" dirty="0">
                          <a:solidFill>
                            <a:srgbClr val="FFFFFF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es-ES" sz="1200" b="1" dirty="0">
                          <a:solidFill>
                            <a:srgbClr val="FFFFFF"/>
                          </a:solidFill>
                          <a:latin typeface="+mn-lt"/>
                          <a:cs typeface="Calibri"/>
                        </a:rPr>
                        <a:t>LICENCIA</a:t>
                      </a:r>
                      <a:r>
                        <a:rPr lang="es-ES" sz="1200" b="1" spc="-20" dirty="0">
                          <a:solidFill>
                            <a:srgbClr val="FFFFFF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es-ES" sz="1200" b="1" spc="-10" dirty="0">
                          <a:solidFill>
                            <a:srgbClr val="FFFFFF"/>
                          </a:solidFill>
                          <a:latin typeface="+mn-lt"/>
                          <a:cs typeface="Calibri"/>
                        </a:rPr>
                        <a:t>MOTO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6830" marB="0">
                    <a:lnR w="1270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94373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9685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2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$</a:t>
                      </a:r>
                      <a:r>
                        <a:rPr sz="12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180.000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94373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524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2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$</a:t>
                      </a:r>
                      <a:r>
                        <a:rPr sz="12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22</a:t>
                      </a:r>
                      <a:r>
                        <a:rPr lang="es-CO" sz="12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</a:t>
                      </a:r>
                      <a:r>
                        <a:rPr sz="12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.</a:t>
                      </a:r>
                      <a:r>
                        <a:rPr lang="es-CO" sz="12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1</a:t>
                      </a:r>
                      <a:r>
                        <a:rPr sz="12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00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683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43735"/>
                    </a:solidFill>
                  </a:tcPr>
                </a:tc>
                <a:tc>
                  <a:txBody>
                    <a:bodyPr/>
                    <a:lstStyle/>
                    <a:p>
                      <a:pPr marL="12065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2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$</a:t>
                      </a:r>
                      <a:r>
                        <a:rPr sz="12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40</a:t>
                      </a:r>
                      <a:r>
                        <a:rPr lang="es-CO" sz="12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</a:t>
                      </a:r>
                      <a:r>
                        <a:rPr sz="12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.</a:t>
                      </a:r>
                      <a:r>
                        <a:rPr lang="es-ES" sz="12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1</a:t>
                      </a:r>
                      <a:r>
                        <a:rPr sz="12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00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94373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1940">
                <a:tc gridSpan="5"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EXAMENES</a:t>
                      </a:r>
                      <a:r>
                        <a:rPr sz="1200" b="1" spc="-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MEDICOS</a:t>
                      </a:r>
                      <a:r>
                        <a:rPr sz="12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PARA</a:t>
                      </a:r>
                      <a:r>
                        <a:rPr sz="12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REFRENDACION</a:t>
                      </a:r>
                      <a:r>
                        <a:rPr sz="1200" b="1" spc="-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2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LICENCIA</a:t>
                      </a:r>
                      <a:r>
                        <a:rPr sz="12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CARRO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7465" marB="0"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4373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8415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$</a:t>
                      </a:r>
                      <a:r>
                        <a:rPr sz="12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180.000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4373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5240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$</a:t>
                      </a:r>
                      <a:r>
                        <a:rPr sz="12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128.</a:t>
                      </a:r>
                      <a:r>
                        <a:rPr lang="es-CO" sz="12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7</a:t>
                      </a:r>
                      <a:r>
                        <a:rPr sz="12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00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746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43735"/>
                    </a:solidFill>
                  </a:tcPr>
                </a:tc>
                <a:tc>
                  <a:txBody>
                    <a:bodyPr/>
                    <a:lstStyle/>
                    <a:p>
                      <a:pPr marL="12065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2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$</a:t>
                      </a:r>
                      <a:r>
                        <a:rPr sz="12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308.</a:t>
                      </a:r>
                      <a:r>
                        <a:rPr lang="es-CO" sz="12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700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4373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44980"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R="15875" algn="ctr">
                        <a:lnSpc>
                          <a:spcPct val="100000"/>
                        </a:lnSpc>
                      </a:pPr>
                      <a:r>
                        <a:rPr sz="1300" b="1" spc="-20" dirty="0">
                          <a:latin typeface="Calibri"/>
                          <a:cs typeface="Calibri"/>
                        </a:rPr>
                        <a:t>NOTA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6">
                  <a:txBody>
                    <a:bodyPr/>
                    <a:lstStyle/>
                    <a:p>
                      <a:pPr marL="377825" marR="71120" indent="-287020" algn="just">
                        <a:lnSpc>
                          <a:spcPct val="100000"/>
                        </a:lnSpc>
                        <a:spcBef>
                          <a:spcPts val="340"/>
                        </a:spcBef>
                        <a:buFont typeface="Arial MT"/>
                        <a:buChar char="•"/>
                        <a:tabLst>
                          <a:tab pos="377825" algn="l"/>
                        </a:tabLst>
                      </a:pPr>
                      <a:r>
                        <a:rPr sz="1300" b="1" spc="-30" dirty="0">
                          <a:latin typeface="Calibri"/>
                          <a:cs typeface="Calibri"/>
                        </a:rPr>
                        <a:t>TARIFAS</a:t>
                      </a:r>
                      <a:r>
                        <a:rPr sz="13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VIGENTES DE ACUERDO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 NUEVAS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DISPOSICIONES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GUBERNAMENTALES,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 EL 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DESCUENTO</a:t>
                      </a:r>
                      <a:r>
                        <a:rPr sz="13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SE</a:t>
                      </a:r>
                      <a:r>
                        <a:rPr sz="1300" b="1" spc="19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APLICA</a:t>
                      </a:r>
                      <a:r>
                        <a:rPr sz="1300" b="1" spc="1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EN</a:t>
                      </a:r>
                      <a:r>
                        <a:rPr sz="1300" b="1" spc="1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EL</a:t>
                      </a:r>
                      <a:r>
                        <a:rPr sz="1300" b="1" spc="19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VALOR</a:t>
                      </a:r>
                      <a:r>
                        <a:rPr sz="1300" b="1" spc="19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ACADEMIA,</a:t>
                      </a:r>
                      <a:r>
                        <a:rPr sz="1300" b="1" spc="19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SOLICITAR</a:t>
                      </a:r>
                      <a:r>
                        <a:rPr sz="1300" b="1" spc="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COTIZACIÓN</a:t>
                      </a:r>
                      <a:r>
                        <a:rPr sz="1300" b="1" spc="19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PARA</a:t>
                      </a:r>
                      <a:r>
                        <a:rPr sz="1300" b="1" spc="1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PRESENTAR</a:t>
                      </a:r>
                      <a:r>
                        <a:rPr sz="1300" b="1" spc="1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ANTE</a:t>
                      </a:r>
                      <a:r>
                        <a:rPr sz="1300" b="1" spc="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EL</a:t>
                      </a:r>
                      <a:r>
                        <a:rPr sz="1300" b="1" spc="19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FONDO</a:t>
                      </a:r>
                      <a:r>
                        <a:rPr sz="1300" b="1" spc="19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25" dirty="0">
                          <a:latin typeface="Calibri"/>
                          <a:cs typeface="Calibri"/>
                        </a:rPr>
                        <a:t>DE 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EMPLEADOS</a:t>
                      </a:r>
                      <a:r>
                        <a:rPr sz="13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lang="es-CO" sz="1300" b="1" spc="-10" dirty="0">
                          <a:latin typeface="Calibri"/>
                          <a:cs typeface="Calibri"/>
                        </a:rPr>
                        <a:t>ONDEXO.</a:t>
                      </a:r>
                      <a:endParaRPr sz="1300" dirty="0">
                        <a:latin typeface="Calibri"/>
                        <a:cs typeface="Calibri"/>
                      </a:endParaRPr>
                    </a:p>
                    <a:p>
                      <a:pPr marL="378460" indent="-287020" algn="just">
                        <a:lnSpc>
                          <a:spcPct val="100000"/>
                        </a:lnSpc>
                        <a:buFont typeface="Arial MT"/>
                        <a:buChar char="•"/>
                        <a:tabLst>
                          <a:tab pos="378460" algn="l"/>
                        </a:tabLst>
                      </a:pPr>
                      <a:r>
                        <a:rPr sz="1300" b="1" spc="-25" dirty="0">
                          <a:latin typeface="Calibri"/>
                          <a:cs typeface="Calibri"/>
                        </a:rPr>
                        <a:t>CONTACTO</a:t>
                      </a:r>
                      <a:r>
                        <a:rPr sz="13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CELULAR</a:t>
                      </a:r>
                      <a:r>
                        <a:rPr sz="13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20" dirty="0">
                          <a:latin typeface="Calibri"/>
                          <a:cs typeface="Calibri"/>
                        </a:rPr>
                        <a:t>WHATSAPP 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3238130053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–</a:t>
                      </a:r>
                      <a:r>
                        <a:rPr sz="13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3115035234</a:t>
                      </a:r>
                      <a:r>
                        <a:rPr sz="13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3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3202194614,</a:t>
                      </a:r>
                      <a:r>
                        <a:rPr sz="13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LINEAS</a:t>
                      </a:r>
                      <a:r>
                        <a:rPr sz="13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FIJAS</a:t>
                      </a:r>
                      <a:r>
                        <a:rPr sz="13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6014344860</a:t>
                      </a:r>
                      <a:endParaRPr sz="1300" dirty="0">
                        <a:latin typeface="Calibri"/>
                        <a:cs typeface="Calibri"/>
                      </a:endParaRPr>
                    </a:p>
                    <a:p>
                      <a:pPr marL="378460" indent="-287020" algn="just">
                        <a:lnSpc>
                          <a:spcPct val="100000"/>
                        </a:lnSpc>
                        <a:buClr>
                          <a:srgbClr val="000000"/>
                        </a:buClr>
                        <a:buFont typeface="Arial MT"/>
                        <a:buChar char="•"/>
                        <a:tabLst>
                          <a:tab pos="378460" algn="l"/>
                        </a:tabLst>
                      </a:pPr>
                      <a:r>
                        <a:rPr sz="1300" b="1" u="sng" spc="-10" dirty="0">
                          <a:solidFill>
                            <a:srgbClr val="0000FF"/>
                          </a:solidFill>
                          <a:uFill>
                            <a:solidFill>
                              <a:srgbClr val="0000FF"/>
                            </a:solidFill>
                          </a:uFill>
                          <a:latin typeface="Calibri"/>
                          <a:cs typeface="Calibri"/>
                          <a:hlinkClick r:id="rId2"/>
                        </a:rPr>
                        <a:t>www.academianapolessas.com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300" b="1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Redes</a:t>
                      </a:r>
                      <a:r>
                        <a:rPr sz="13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dirty="0">
                          <a:latin typeface="Calibri"/>
                          <a:cs typeface="Calibri"/>
                        </a:rPr>
                        <a:t>sociales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 Instagram,</a:t>
                      </a:r>
                      <a:r>
                        <a:rPr sz="13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b="1" spc="-20" dirty="0">
                          <a:latin typeface="Calibri"/>
                          <a:cs typeface="Calibri"/>
                        </a:rPr>
                        <a:t>TikTok</a:t>
                      </a:r>
                      <a:r>
                        <a:rPr sz="1300" b="1" spc="-10" dirty="0">
                          <a:latin typeface="Calibri"/>
                          <a:cs typeface="Calibri"/>
                        </a:rPr>
                        <a:t> @academianapolessas</a:t>
                      </a:r>
                      <a:endParaRPr sz="1300" dirty="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456889" y="5953954"/>
            <a:ext cx="2250871" cy="79736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192</TotalTime>
  <Words>422</Words>
  <Application>Microsoft Office PowerPoint</Application>
  <PresentationFormat>Presentación en pantalla (4:3)</PresentationFormat>
  <Paragraphs>111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 MT</vt:lpstr>
      <vt:lpstr>Calibri</vt:lpstr>
      <vt:lpstr>Times New Roman</vt:lpstr>
      <vt:lpstr>Office Theme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Servidor1</dc:creator>
  <cp:lastModifiedBy>VEGA Tatiana (Fondexo)</cp:lastModifiedBy>
  <cp:revision>8</cp:revision>
  <dcterms:created xsi:type="dcterms:W3CDTF">2025-10-06T13:14:50Z</dcterms:created>
  <dcterms:modified xsi:type="dcterms:W3CDTF">2025-10-20T23:13:29Z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2025-02-11T00:00:00Z</vt:filetime>
  </property>
  <property fmtid="{D5CDD505-2E9C-101B-9397-08002B2CF9AE}" pid="3" name="Creator">
    <vt:lpwstr>Microsoft® PowerPoint® LTSC</vt:lpwstr>
  </property>
  <property fmtid="{D5CDD505-2E9C-101B-9397-08002B2CF9AE}" pid="4" name="LastSaved">
    <vt:filetime>2025-10-06T00:00:00Z</vt:filetime>
  </property>
  <property fmtid="{D5CDD505-2E9C-101B-9397-08002B2CF9AE}" pid="5" name="Producer">
    <vt:lpwstr>Microsoft® PowerPoint® LTSC</vt:lpwstr>
  </property>
</Properties>
</file>